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58" r:id="rId3"/>
    <p:sldId id="273" r:id="rId4"/>
    <p:sldId id="285" r:id="rId5"/>
    <p:sldId id="274" r:id="rId6"/>
    <p:sldId id="275" r:id="rId7"/>
    <p:sldId id="276" r:id="rId8"/>
    <p:sldId id="278" r:id="rId9"/>
    <p:sldId id="279" r:id="rId10"/>
    <p:sldId id="288" r:id="rId11"/>
    <p:sldId id="280" r:id="rId12"/>
    <p:sldId id="287" r:id="rId13"/>
    <p:sldId id="281" r:id="rId14"/>
    <p:sldId id="286" r:id="rId15"/>
    <p:sldId id="283" r:id="rId16"/>
    <p:sldId id="282" r:id="rId17"/>
    <p:sldId id="277" r:id="rId18"/>
    <p:sldId id="284" r:id="rId19"/>
    <p:sldId id="28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40202-A35E-416D-B6BA-4FEF5423E180}" type="datetimeFigureOut">
              <a:rPr lang="en-001" smtClean="0"/>
              <a:t>27/11/2023</a:t>
            </a:fld>
            <a:endParaRPr lang="en-001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001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C1BBF-34AC-4E5B-81EC-685B7DA41C31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44018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2D288-E94D-4429-B987-86933DBBFE3B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69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2386A-315D-415D-B7B5-7EB587CD8730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44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EF24-CAC3-41A7-A0AB-4A2B7398BBA1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87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6498E-C529-4466-829A-81670B26D783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7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A1EA-F6C9-434B-BC85-0DA4A63D3004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516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61D7-FB2F-460F-8DF1-A228151A3D16}" type="datetime1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83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A1B2B-E074-472E-A5B5-7C0E960A080D}" type="datetime1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6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039C-26F3-42F1-A987-BE95F65CFFAE}" type="datetime1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7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BCC1D-B827-42E4-ADC5-90AB073CF5A4}" type="datetime1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4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191C0C0-A637-4455-BC5F-2CA17FBE0539}" type="datetime1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65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7F25-8714-4291-A681-1D4D212B34C0}" type="datetime1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9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E3D3311-8B18-49C1-AFC2-AC1214C5BA08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68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polloscape.auto/trajectory.html" TargetMode="External"/><Relationship Id="rId2" Type="http://schemas.openxmlformats.org/officeDocument/2006/relationships/hyperlink" Target="https://c8.alamy.com/comp/2GDM3KX/isometric-city-crossroad-with-cars-road-intersection-traffic-jam-urban-downtown-street-with-transport-and-people-vector-illustration-public-and-private-transport-in-residential-area-2GDM3KX.jpg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306413FA-2DBC-4104-8ADC-F6AB4F39DD4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16644" y="2318200"/>
            <a:ext cx="10928032" cy="15545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Tentative Title: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Integrative Trajectory Forecasting for Autonomous Vehicles in Mixed Traffic Environments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ECB6CC9E-C4BF-49C0-9471-99CB5A1884EF}"/>
              </a:ext>
            </a:extLst>
          </p:cNvPr>
          <p:cNvSpPr txBox="1"/>
          <p:nvPr/>
        </p:nvSpPr>
        <p:spPr>
          <a:xfrm>
            <a:off x="992059" y="4605788"/>
            <a:ext cx="5730166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Supervised By:                                                                               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Georgia"/>
              <a:cs typeface="Times New Roman" panose="02020603050405020304" pitchFamily="18" charset="0"/>
              <a:sym typeface="Georgi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Md </a:t>
            </a:r>
            <a:r>
              <a:rPr lang="en-GB" dirty="0" err="1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Rakibul</a:t>
            </a:r>
            <a:r>
              <a:rPr lang="en-GB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 Haque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Lecturer,                                                                                                                                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Dept. of Computer Science &amp; Engineering, RUET.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ea typeface="Georgia"/>
              <a:cs typeface="Times New Roman" panose="02020603050405020304" pitchFamily="18" charset="0"/>
              <a:sym typeface="Georgia"/>
            </a:endParaRPr>
          </a:p>
        </p:txBody>
      </p:sp>
      <p:sp>
        <p:nvSpPr>
          <p:cNvPr id="6" name="Google Shape;58;p13">
            <a:extLst>
              <a:ext uri="{FF2B5EF4-FFF2-40B4-BE49-F238E27FC236}">
                <a16:creationId xmlns:a16="http://schemas.microsoft.com/office/drawing/2014/main" id="{A9698E3F-E230-4589-B311-BC1F5F490B86}"/>
              </a:ext>
            </a:extLst>
          </p:cNvPr>
          <p:cNvSpPr txBox="1"/>
          <p:nvPr/>
        </p:nvSpPr>
        <p:spPr>
          <a:xfrm>
            <a:off x="7729977" y="4605788"/>
            <a:ext cx="3763085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Presented By: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Md. Nazmul Hossain                                                                                                                                                                                                                         ID :</a:t>
            </a:r>
            <a:r>
              <a:rPr lang="en-GB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1803170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" name="Picture 9" descr="A logo with text and symbols&#10;&#10;Description automatically generated">
            <a:extLst>
              <a:ext uri="{FF2B5EF4-FFF2-40B4-BE49-F238E27FC236}">
                <a16:creationId xmlns:a16="http://schemas.microsoft.com/office/drawing/2014/main" id="{594399B6-B669-E7D7-C688-E100581F7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59" y="535698"/>
            <a:ext cx="1171512" cy="1266316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664F508-73E5-3C08-DFFC-3E031AC4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44EB8F9-6F61-CA01-C5E0-2501AA2BD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C554826-14A9-6103-5E43-D5655B0CA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</a:t>
            </a:fld>
            <a:endParaRPr lang="en-US" sz="1800" dirty="0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BA82DF37-CF4E-BE9D-BFED-F5C2DE632DCA}"/>
              </a:ext>
            </a:extLst>
          </p:cNvPr>
          <p:cNvSpPr txBox="1">
            <a:spLocks/>
          </p:cNvSpPr>
          <p:nvPr/>
        </p:nvSpPr>
        <p:spPr>
          <a:xfrm>
            <a:off x="2352942" y="337792"/>
            <a:ext cx="6972168" cy="155455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&amp; Engineering</a:t>
            </a:r>
          </a:p>
        </p:txBody>
      </p:sp>
    </p:spTree>
    <p:extLst>
      <p:ext uri="{BB962C8B-B14F-4D97-AF65-F5344CB8AC3E}">
        <p14:creationId xmlns:p14="http://schemas.microsoft.com/office/powerpoint/2010/main" val="133308201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BACC40-CD29-EB4A-6201-516173DF00F4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0E3ADF-EFFC-6788-9572-7A89A5CD52F2}"/>
              </a:ext>
            </a:extLst>
          </p:cNvPr>
          <p:cNvSpPr/>
          <p:nvPr/>
        </p:nvSpPr>
        <p:spPr>
          <a:xfrm>
            <a:off x="384201" y="1007556"/>
            <a:ext cx="3033043" cy="100584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4D Graph Generation</a:t>
            </a:r>
            <a:endParaRPr lang="en-00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3BB51B-EB56-6CD1-CE5E-E46DD42B65EA}"/>
              </a:ext>
            </a:extLst>
          </p:cNvPr>
          <p:cNvSpPr/>
          <p:nvPr/>
        </p:nvSpPr>
        <p:spPr>
          <a:xfrm>
            <a:off x="4350669" y="1048229"/>
            <a:ext cx="2916409" cy="100584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LSTM Based Model </a:t>
            </a:r>
            <a:endParaRPr lang="en-00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CC6FF7-4B2C-1F62-264E-D18527247387}"/>
              </a:ext>
            </a:extLst>
          </p:cNvPr>
          <p:cNvSpPr/>
          <p:nvPr/>
        </p:nvSpPr>
        <p:spPr>
          <a:xfrm>
            <a:off x="8179440" y="1048229"/>
            <a:ext cx="3033043" cy="100584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LSTM Model Train with Dataset</a:t>
            </a:r>
            <a:endParaRPr lang="en-00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E338819-C29F-F50E-FC73-560831324F5B}"/>
              </a:ext>
            </a:extLst>
          </p:cNvPr>
          <p:cNvSpPr/>
          <p:nvPr/>
        </p:nvSpPr>
        <p:spPr>
          <a:xfrm>
            <a:off x="8179439" y="3015649"/>
            <a:ext cx="3033043" cy="100584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Prediction Generation</a:t>
            </a:r>
            <a:endParaRPr lang="en-00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0F7E3B-DF4D-5845-2DD6-88C46C9B2E4C}"/>
              </a:ext>
            </a:extLst>
          </p:cNvPr>
          <p:cNvSpPr/>
          <p:nvPr/>
        </p:nvSpPr>
        <p:spPr>
          <a:xfrm>
            <a:off x="8179439" y="4914936"/>
            <a:ext cx="3033043" cy="100584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Model Evaluation &amp; Refinement</a:t>
            </a:r>
            <a:endParaRPr lang="en-00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926B4D8-CD7D-3D70-A3AF-3FC83EDBE67C}"/>
              </a:ext>
            </a:extLst>
          </p:cNvPr>
          <p:cNvSpPr/>
          <p:nvPr/>
        </p:nvSpPr>
        <p:spPr>
          <a:xfrm>
            <a:off x="4093537" y="4914936"/>
            <a:ext cx="3033043" cy="100584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Reduce Prediction Error</a:t>
            </a:r>
            <a:endParaRPr lang="en-00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47FD8B9-97FE-1412-B1AA-A39D00BCA152}"/>
              </a:ext>
            </a:extLst>
          </p:cNvPr>
          <p:cNvSpPr/>
          <p:nvPr/>
        </p:nvSpPr>
        <p:spPr>
          <a:xfrm>
            <a:off x="161873" y="2728939"/>
            <a:ext cx="1646304" cy="469371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Layer</a:t>
            </a:r>
            <a:endParaRPr lang="en-00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A9471A9-E332-6282-4162-C7AE01CB1DF6}"/>
              </a:ext>
            </a:extLst>
          </p:cNvPr>
          <p:cNvSpPr/>
          <p:nvPr/>
        </p:nvSpPr>
        <p:spPr>
          <a:xfrm>
            <a:off x="2039881" y="2714066"/>
            <a:ext cx="1646304" cy="525153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Category Layer</a:t>
            </a:r>
            <a:endParaRPr lang="en-00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BC97531-6369-7AD0-A0EC-B687B3C85274}"/>
              </a:ext>
            </a:extLst>
          </p:cNvPr>
          <p:cNvSpPr/>
          <p:nvPr/>
        </p:nvSpPr>
        <p:spPr>
          <a:xfrm>
            <a:off x="4093537" y="2728939"/>
            <a:ext cx="1646304" cy="469371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Layer</a:t>
            </a:r>
            <a:endParaRPr lang="en-00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352F7AF-9DC9-28E4-FB82-645AEDD0FB28}"/>
              </a:ext>
            </a:extLst>
          </p:cNvPr>
          <p:cNvSpPr/>
          <p:nvPr/>
        </p:nvSpPr>
        <p:spPr>
          <a:xfrm>
            <a:off x="5971545" y="2714066"/>
            <a:ext cx="1646304" cy="525153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Category Layer</a:t>
            </a:r>
            <a:endParaRPr lang="en-001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5FC1661-486A-D179-855B-3D6AC7C2FF87}"/>
              </a:ext>
            </a:extLst>
          </p:cNvPr>
          <p:cNvSpPr/>
          <p:nvPr/>
        </p:nvSpPr>
        <p:spPr>
          <a:xfrm>
            <a:off x="3596445" y="1349112"/>
            <a:ext cx="523986" cy="365125"/>
          </a:xfrm>
          <a:prstGeom prst="righ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59DA469-C868-61DE-0EF7-F96A6DEC44C5}"/>
              </a:ext>
            </a:extLst>
          </p:cNvPr>
          <p:cNvSpPr/>
          <p:nvPr/>
        </p:nvSpPr>
        <p:spPr>
          <a:xfrm>
            <a:off x="7497316" y="1368586"/>
            <a:ext cx="523986" cy="365125"/>
          </a:xfrm>
          <a:prstGeom prst="righ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D27F68C-0531-EBE9-A711-830321F091A4}"/>
              </a:ext>
            </a:extLst>
          </p:cNvPr>
          <p:cNvSpPr/>
          <p:nvPr/>
        </p:nvSpPr>
        <p:spPr>
          <a:xfrm rot="5400000">
            <a:off x="9455902" y="2412808"/>
            <a:ext cx="523986" cy="365125"/>
          </a:xfrm>
          <a:prstGeom prst="righ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20C4856-4272-DFEB-2A5B-A64486BC17E4}"/>
              </a:ext>
            </a:extLst>
          </p:cNvPr>
          <p:cNvSpPr/>
          <p:nvPr/>
        </p:nvSpPr>
        <p:spPr>
          <a:xfrm rot="5400000">
            <a:off x="9455902" y="4346162"/>
            <a:ext cx="523986" cy="365125"/>
          </a:xfrm>
          <a:prstGeom prst="righ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299ADAF-2D55-4488-70EB-C435CFD7F0CF}"/>
              </a:ext>
            </a:extLst>
          </p:cNvPr>
          <p:cNvSpPr/>
          <p:nvPr/>
        </p:nvSpPr>
        <p:spPr>
          <a:xfrm rot="10800000">
            <a:off x="7355856" y="5306851"/>
            <a:ext cx="523986" cy="365125"/>
          </a:xfrm>
          <a:prstGeom prst="righ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40" name="Arrow: Bent-Up 39">
            <a:extLst>
              <a:ext uri="{FF2B5EF4-FFF2-40B4-BE49-F238E27FC236}">
                <a16:creationId xmlns:a16="http://schemas.microsoft.com/office/drawing/2014/main" id="{5F5A073A-84A5-008A-2162-2D048DE970E4}"/>
              </a:ext>
            </a:extLst>
          </p:cNvPr>
          <p:cNvSpPr/>
          <p:nvPr/>
        </p:nvSpPr>
        <p:spPr>
          <a:xfrm rot="10800000">
            <a:off x="889146" y="2333377"/>
            <a:ext cx="942601" cy="365125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41" name="Arrow: Bent-Up 40">
            <a:extLst>
              <a:ext uri="{FF2B5EF4-FFF2-40B4-BE49-F238E27FC236}">
                <a16:creationId xmlns:a16="http://schemas.microsoft.com/office/drawing/2014/main" id="{F1A59174-17E7-4B20-61AC-E0782F6FD0DA}"/>
              </a:ext>
            </a:extLst>
          </p:cNvPr>
          <p:cNvSpPr/>
          <p:nvPr/>
        </p:nvSpPr>
        <p:spPr>
          <a:xfrm rot="10800000" flipH="1">
            <a:off x="1984146" y="2337859"/>
            <a:ext cx="942601" cy="365125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5CE4E7-18BC-FE0E-FA52-35A5E4183D4E}"/>
              </a:ext>
            </a:extLst>
          </p:cNvPr>
          <p:cNvSpPr/>
          <p:nvPr/>
        </p:nvSpPr>
        <p:spPr>
          <a:xfrm>
            <a:off x="1831747" y="2013396"/>
            <a:ext cx="152398" cy="4205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43" name="Arrow: Bent-Up 42">
            <a:extLst>
              <a:ext uri="{FF2B5EF4-FFF2-40B4-BE49-F238E27FC236}">
                <a16:creationId xmlns:a16="http://schemas.microsoft.com/office/drawing/2014/main" id="{3F7D36AA-3BA0-8DB0-36C6-87E774DEF2E8}"/>
              </a:ext>
            </a:extLst>
          </p:cNvPr>
          <p:cNvSpPr/>
          <p:nvPr/>
        </p:nvSpPr>
        <p:spPr>
          <a:xfrm rot="10800000">
            <a:off x="4833615" y="2364754"/>
            <a:ext cx="942601" cy="365125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44" name="Arrow: Bent-Up 43">
            <a:extLst>
              <a:ext uri="{FF2B5EF4-FFF2-40B4-BE49-F238E27FC236}">
                <a16:creationId xmlns:a16="http://schemas.microsoft.com/office/drawing/2014/main" id="{FCDB4BF7-9084-8804-F2A4-A8875CCC462D}"/>
              </a:ext>
            </a:extLst>
          </p:cNvPr>
          <p:cNvSpPr/>
          <p:nvPr/>
        </p:nvSpPr>
        <p:spPr>
          <a:xfrm rot="10800000" flipH="1">
            <a:off x="5928615" y="2369236"/>
            <a:ext cx="942601" cy="365125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24212E6-F02C-A152-0A0E-C20D4B62F254}"/>
              </a:ext>
            </a:extLst>
          </p:cNvPr>
          <p:cNvSpPr/>
          <p:nvPr/>
        </p:nvSpPr>
        <p:spPr>
          <a:xfrm>
            <a:off x="5776216" y="2044773"/>
            <a:ext cx="152398" cy="4205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DFB705BD-579F-4565-6911-0D5F336D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22" name="Footer Placeholder 11">
            <a:extLst>
              <a:ext uri="{FF2B5EF4-FFF2-40B4-BE49-F238E27FC236}">
                <a16:creationId xmlns:a16="http://schemas.microsoft.com/office/drawing/2014/main" id="{18A8418C-0818-826B-8830-A7ED5922F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23" name="Slide Number Placeholder 12">
            <a:extLst>
              <a:ext uri="{FF2B5EF4-FFF2-40B4-BE49-F238E27FC236}">
                <a16:creationId xmlns:a16="http://schemas.microsoft.com/office/drawing/2014/main" id="{E3FBC835-E85A-8ED4-AAB1-33A41478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10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2906947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969197-020A-6C62-3EB5-38C49E0517F4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(CONT’D)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866183-702C-1290-C434-8DD2CF987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66" y="1715201"/>
            <a:ext cx="10517068" cy="361047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7FACD2F-CED7-FFEC-C430-31525D839779}"/>
              </a:ext>
            </a:extLst>
          </p:cNvPr>
          <p:cNvSpPr/>
          <p:nvPr/>
        </p:nvSpPr>
        <p:spPr>
          <a:xfrm>
            <a:off x="484094" y="1005841"/>
            <a:ext cx="470647" cy="389965"/>
          </a:xfrm>
          <a:prstGeom prst="righ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1049AB-4981-22FC-A2AE-9D53BC6AB59F}"/>
              </a:ext>
            </a:extLst>
          </p:cNvPr>
          <p:cNvSpPr txBox="1"/>
          <p:nvPr/>
        </p:nvSpPr>
        <p:spPr>
          <a:xfrm>
            <a:off x="1097280" y="908435"/>
            <a:ext cx="4868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4D Graph Generation</a:t>
            </a:r>
            <a:endParaRPr lang="en-001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B06F2B-8949-E630-2021-242727FD7E03}"/>
              </a:ext>
            </a:extLst>
          </p:cNvPr>
          <p:cNvSpPr txBox="1"/>
          <p:nvPr/>
        </p:nvSpPr>
        <p:spPr>
          <a:xfrm>
            <a:off x="1652451" y="5475755"/>
            <a:ext cx="8887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Fig – 3: (a) Sample image frames of various traffic agents, (b) Instance layer graph between two frames, (c) Category layer </a:t>
            </a:r>
            <a:r>
              <a:rPr lang="en-US" sz="1600" dirty="0" err="1"/>
              <a:t>supernode</a:t>
            </a:r>
            <a:r>
              <a:rPr lang="en-US" sz="1600" dirty="0"/>
              <a:t> creation and graph. [5]</a:t>
            </a:r>
            <a:endParaRPr lang="en-001" sz="1600" dirty="0"/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A1EBCF79-3994-FE8E-9B57-17C35CDFB3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11" name="Footer Placeholder 11">
            <a:extLst>
              <a:ext uri="{FF2B5EF4-FFF2-40B4-BE49-F238E27FC236}">
                <a16:creationId xmlns:a16="http://schemas.microsoft.com/office/drawing/2014/main" id="{FA540894-7BC6-618B-E3E6-3979A88C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D9204185-799B-13EA-DA23-B4AF0E6E4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11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9191144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B99EB0-9F2F-2094-AFF0-E00F583786CA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(CONT’D)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43F400-B45D-71F3-5E3F-850D54693E58}"/>
              </a:ext>
            </a:extLst>
          </p:cNvPr>
          <p:cNvSpPr/>
          <p:nvPr/>
        </p:nvSpPr>
        <p:spPr>
          <a:xfrm>
            <a:off x="2810406" y="2881936"/>
            <a:ext cx="1238704" cy="831019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Layer</a:t>
            </a:r>
            <a:endParaRPr lang="en-00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F04E1A-C7B7-BF91-8FB9-2C5B3D7F4FBE}"/>
              </a:ext>
            </a:extLst>
          </p:cNvPr>
          <p:cNvSpPr/>
          <p:nvPr/>
        </p:nvSpPr>
        <p:spPr>
          <a:xfrm>
            <a:off x="4522025" y="2907069"/>
            <a:ext cx="1238704" cy="792823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Category Layer</a:t>
            </a:r>
            <a:endParaRPr lang="en-00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A593DD8-1BC3-A029-9D89-458D8CE669AA}"/>
              </a:ext>
            </a:extLst>
          </p:cNvPr>
          <p:cNvSpPr/>
          <p:nvPr/>
        </p:nvSpPr>
        <p:spPr>
          <a:xfrm>
            <a:off x="484094" y="1005841"/>
            <a:ext cx="470647" cy="389965"/>
          </a:xfrm>
          <a:prstGeom prst="righ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BA7C13-1083-29FC-EE6C-A7E879CF9EF5}"/>
              </a:ext>
            </a:extLst>
          </p:cNvPr>
          <p:cNvSpPr txBox="1"/>
          <p:nvPr/>
        </p:nvSpPr>
        <p:spPr>
          <a:xfrm>
            <a:off x="1097280" y="908435"/>
            <a:ext cx="4868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Instance &amp; Category Layer</a:t>
            </a:r>
            <a:endParaRPr lang="en-001" sz="32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DF1C3D-2635-82C2-24F1-480EB0302E2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049110" y="3297446"/>
            <a:ext cx="472915" cy="603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CE4BFF0-958C-8E4B-969A-E30CC44CC919}"/>
              </a:ext>
            </a:extLst>
          </p:cNvPr>
          <p:cNvSpPr/>
          <p:nvPr/>
        </p:nvSpPr>
        <p:spPr>
          <a:xfrm>
            <a:off x="2664823" y="2469162"/>
            <a:ext cx="3300548" cy="1652870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AE956B-E094-F94B-4164-C0C6AA080C3C}"/>
              </a:ext>
            </a:extLst>
          </p:cNvPr>
          <p:cNvSpPr txBox="1"/>
          <p:nvPr/>
        </p:nvSpPr>
        <p:spPr>
          <a:xfrm>
            <a:off x="3133047" y="2034283"/>
            <a:ext cx="2305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Frame (t)</a:t>
            </a:r>
            <a:endParaRPr lang="en-001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94615A1-8F37-A144-5EC3-D41541152EC1}"/>
              </a:ext>
            </a:extLst>
          </p:cNvPr>
          <p:cNvSpPr/>
          <p:nvPr/>
        </p:nvSpPr>
        <p:spPr>
          <a:xfrm>
            <a:off x="6476720" y="2864517"/>
            <a:ext cx="1238704" cy="831019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Layer</a:t>
            </a:r>
            <a:endParaRPr lang="en-001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DE7EF44-E199-3E31-1733-30CD37E569B1}"/>
              </a:ext>
            </a:extLst>
          </p:cNvPr>
          <p:cNvSpPr/>
          <p:nvPr/>
        </p:nvSpPr>
        <p:spPr>
          <a:xfrm>
            <a:off x="8188339" y="2889650"/>
            <a:ext cx="1238704" cy="792823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Category Layer</a:t>
            </a:r>
            <a:endParaRPr lang="en-00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1B2B7C2-F916-57A3-9EA5-20F1B5E80B96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7715424" y="3280027"/>
            <a:ext cx="472915" cy="603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8FD1B25-F4CF-2311-726A-001AC010ADF4}"/>
              </a:ext>
            </a:extLst>
          </p:cNvPr>
          <p:cNvSpPr/>
          <p:nvPr/>
        </p:nvSpPr>
        <p:spPr>
          <a:xfrm>
            <a:off x="6302546" y="2451743"/>
            <a:ext cx="3300548" cy="1745749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E25D84-1C74-E113-5462-75D263D28DD3}"/>
              </a:ext>
            </a:extLst>
          </p:cNvPr>
          <p:cNvSpPr txBox="1"/>
          <p:nvPr/>
        </p:nvSpPr>
        <p:spPr>
          <a:xfrm>
            <a:off x="6799361" y="2056055"/>
            <a:ext cx="2305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Frame (t+1)</a:t>
            </a:r>
            <a:endParaRPr lang="en-00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BED608-D71C-71D4-3A46-DD70BAE0FA1F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769054" y="3280027"/>
            <a:ext cx="707666" cy="1306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30869AFC-3D17-C1EB-C908-FE68634DA0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DD2D8682-A68B-F6B1-A859-0C78F963C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24" name="Slide Number Placeholder 12">
            <a:extLst>
              <a:ext uri="{FF2B5EF4-FFF2-40B4-BE49-F238E27FC236}">
                <a16:creationId xmlns:a16="http://schemas.microsoft.com/office/drawing/2014/main" id="{C204FA30-A0CC-27A2-0BD8-0CF28BA1A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1396917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C09646A-0206-1682-D520-50900FD30C1D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Details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C20186-486C-D557-35B9-2EA22DEF8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525852"/>
              </p:ext>
            </p:extLst>
          </p:nvPr>
        </p:nvGraphicFramePr>
        <p:xfrm>
          <a:off x="2031999" y="1747667"/>
          <a:ext cx="8431349" cy="4401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122">
                  <a:extLst>
                    <a:ext uri="{9D8B030D-6E8A-4147-A177-3AD203B41FA5}">
                      <a16:colId xmlns:a16="http://schemas.microsoft.com/office/drawing/2014/main" val="3567010053"/>
                    </a:ext>
                  </a:extLst>
                </a:gridCol>
                <a:gridCol w="6650227">
                  <a:extLst>
                    <a:ext uri="{9D8B030D-6E8A-4147-A177-3AD203B41FA5}">
                      <a16:colId xmlns:a16="http://schemas.microsoft.com/office/drawing/2014/main" val="1333577537"/>
                    </a:ext>
                  </a:extLst>
                </a:gridCol>
              </a:tblGrid>
              <a:tr h="36829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en-00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00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355992"/>
                  </a:ext>
                </a:extLst>
              </a:tr>
              <a:tr h="63569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Frame_id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indicates a unique frame of a video stream which is captured on 2fps rate.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0074624"/>
                  </a:ext>
                </a:extLst>
              </a:tr>
              <a:tr h="368299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Object_id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indicates the unique object.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291069"/>
                  </a:ext>
                </a:extLst>
              </a:tr>
              <a:tr h="63569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Object_type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indicates the type of an object such as vehicle, bicycle, pedestrian or other.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272547"/>
                  </a:ext>
                </a:extLst>
              </a:tr>
              <a:tr h="63569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Position_x,y,z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position </a:t>
                      </a:r>
                      <a:r>
                        <a:rPr lang="en-US" dirty="0" err="1"/>
                        <a:t>x,y,z</a:t>
                      </a:r>
                      <a:r>
                        <a:rPr lang="en-US" dirty="0"/>
                        <a:t> indicates the location of an object in world coordinate system.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559950"/>
                  </a:ext>
                </a:extLst>
              </a:tr>
              <a:tr h="368299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Object_length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indicates the length of an object.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0807984"/>
                  </a:ext>
                </a:extLst>
              </a:tr>
              <a:tr h="368299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Object_width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indicates the width of an object.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522654"/>
                  </a:ext>
                </a:extLst>
              </a:tr>
              <a:tr h="368299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Object_height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indicates the height of an object.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825288"/>
                  </a:ext>
                </a:extLst>
              </a:tr>
              <a:tr h="63569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Heading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heading value is the steering radian with respect to the direction of the object.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8165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9E8538-1A46-6ACA-7868-547ED469328A}"/>
              </a:ext>
            </a:extLst>
          </p:cNvPr>
          <p:cNvSpPr txBox="1"/>
          <p:nvPr/>
        </p:nvSpPr>
        <p:spPr>
          <a:xfrm>
            <a:off x="10650780" y="5762604"/>
            <a:ext cx="561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[5]</a:t>
            </a:r>
            <a:endParaRPr lang="en-00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A07B7-CD7C-8CA1-B93C-3D4398793EB1}"/>
              </a:ext>
            </a:extLst>
          </p:cNvPr>
          <p:cNvSpPr txBox="1"/>
          <p:nvPr/>
        </p:nvSpPr>
        <p:spPr>
          <a:xfrm>
            <a:off x="2962145" y="708518"/>
            <a:ext cx="67696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Dataset Name: </a:t>
            </a:r>
            <a:r>
              <a:rPr lang="en-US" sz="2800" dirty="0" err="1"/>
              <a:t>ApolloScape</a:t>
            </a:r>
            <a:r>
              <a:rPr lang="en-US" sz="2800" dirty="0"/>
              <a:t> Dataset</a:t>
            </a:r>
          </a:p>
          <a:p>
            <a:endParaRPr lang="en-001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4E2588-5A13-7134-FA54-3C5CB653152B}"/>
              </a:ext>
            </a:extLst>
          </p:cNvPr>
          <p:cNvSpPr txBox="1"/>
          <p:nvPr/>
        </p:nvSpPr>
        <p:spPr>
          <a:xfrm>
            <a:off x="931090" y="1199558"/>
            <a:ext cx="106331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It contains 53 file, each file for 1 min sequence with 2 fps (frame per second) rate.</a:t>
            </a:r>
          </a:p>
          <a:p>
            <a:endParaRPr lang="en-001" dirty="0"/>
          </a:p>
        </p:txBody>
      </p:sp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895675CA-FFB9-31B8-F02F-287E9445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11" name="Footer Placeholder 11">
            <a:extLst>
              <a:ext uri="{FF2B5EF4-FFF2-40B4-BE49-F238E27FC236}">
                <a16:creationId xmlns:a16="http://schemas.microsoft.com/office/drawing/2014/main" id="{1FA1B82A-DDE6-AA91-D99F-674AF93C9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4FED089E-216F-74EB-914D-62FBFD14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2061873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9E8285-DC84-9406-D572-73FBC2956668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8FF6EE-A650-F77C-1165-D77BF464ADC6}"/>
              </a:ext>
            </a:extLst>
          </p:cNvPr>
          <p:cNvSpPr txBox="1"/>
          <p:nvPr/>
        </p:nvSpPr>
        <p:spPr>
          <a:xfrm>
            <a:off x="431074" y="1149531"/>
            <a:ext cx="1067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Here, I was implemented the existing algorithm and comparison with the base paper results.</a:t>
            </a:r>
            <a:endParaRPr lang="en-00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C56160-9DE8-3F04-4365-3CFD2EF49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415995"/>
              </p:ext>
            </p:extLst>
          </p:nvPr>
        </p:nvGraphicFramePr>
        <p:xfrm>
          <a:off x="332075" y="2121560"/>
          <a:ext cx="6708220" cy="2846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644">
                  <a:extLst>
                    <a:ext uri="{9D8B030D-6E8A-4147-A177-3AD203B41FA5}">
                      <a16:colId xmlns:a16="http://schemas.microsoft.com/office/drawing/2014/main" val="1813587286"/>
                    </a:ext>
                  </a:extLst>
                </a:gridCol>
                <a:gridCol w="1341644">
                  <a:extLst>
                    <a:ext uri="{9D8B030D-6E8A-4147-A177-3AD203B41FA5}">
                      <a16:colId xmlns:a16="http://schemas.microsoft.com/office/drawing/2014/main" val="993112503"/>
                    </a:ext>
                  </a:extLst>
                </a:gridCol>
                <a:gridCol w="1341644">
                  <a:extLst>
                    <a:ext uri="{9D8B030D-6E8A-4147-A177-3AD203B41FA5}">
                      <a16:colId xmlns:a16="http://schemas.microsoft.com/office/drawing/2014/main" val="1028214500"/>
                    </a:ext>
                  </a:extLst>
                </a:gridCol>
                <a:gridCol w="1341644">
                  <a:extLst>
                    <a:ext uri="{9D8B030D-6E8A-4147-A177-3AD203B41FA5}">
                      <a16:colId xmlns:a16="http://schemas.microsoft.com/office/drawing/2014/main" val="3435025027"/>
                    </a:ext>
                  </a:extLst>
                </a:gridCol>
                <a:gridCol w="1341644">
                  <a:extLst>
                    <a:ext uri="{9D8B030D-6E8A-4147-A177-3AD203B41FA5}">
                      <a16:colId xmlns:a16="http://schemas.microsoft.com/office/drawing/2014/main" val="1295182396"/>
                    </a:ext>
                  </a:extLst>
                </a:gridCol>
              </a:tblGrid>
              <a:tr h="5692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Instance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Paper ADE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My ADE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Paper FDE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My FDE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849138653"/>
                  </a:ext>
                </a:extLst>
              </a:tr>
              <a:tr h="5692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Pedestrian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0.091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0.088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0.150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0.132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50215369"/>
                  </a:ext>
                </a:extLst>
              </a:tr>
              <a:tr h="5692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Bicycle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0.083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0.075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0.139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0.115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752159506"/>
                  </a:ext>
                </a:extLst>
              </a:tr>
              <a:tr h="5692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Vehicle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0.080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0.090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0.131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0.153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133115555"/>
                  </a:ext>
                </a:extLst>
              </a:tr>
              <a:tr h="5692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Total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0.085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0.084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0.141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dirty="0">
                          <a:effectLst/>
                        </a:rPr>
                        <a:t>0.133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8402733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0631E62-5EF1-324B-4376-74B5E631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458" y="2029824"/>
            <a:ext cx="4380817" cy="2842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423232-D315-3E89-7F08-67609F008C89}"/>
              </a:ext>
            </a:extLst>
          </p:cNvPr>
          <p:cNvSpPr txBox="1"/>
          <p:nvPr/>
        </p:nvSpPr>
        <p:spPr>
          <a:xfrm>
            <a:off x="7576458" y="5225143"/>
            <a:ext cx="4140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Fig - 4 : Displacement error between ground truth and predicted (Yellow line) trajectories [2]</a:t>
            </a:r>
            <a:endParaRPr lang="en-001" sz="1600" dirty="0"/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086C2314-F175-6AE5-2743-D0C1473DC2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11" name="Footer Placeholder 11">
            <a:extLst>
              <a:ext uri="{FF2B5EF4-FFF2-40B4-BE49-F238E27FC236}">
                <a16:creationId xmlns:a16="http://schemas.microsoft.com/office/drawing/2014/main" id="{0468D32A-EDEF-958C-3DF2-38736864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33BE72D9-30C4-38CB-BE78-FD727EE06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2927660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7A449B-F829-9395-A2EF-E2F0B706749A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462B97-6227-BDD7-CBAD-7EB0EDEE1FD8}"/>
              </a:ext>
            </a:extLst>
          </p:cNvPr>
          <p:cNvSpPr/>
          <p:nvPr/>
        </p:nvSpPr>
        <p:spPr>
          <a:xfrm>
            <a:off x="1844040" y="4445564"/>
            <a:ext cx="8503920" cy="5486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Implement the existing algorithm and analyze the results</a:t>
            </a:r>
            <a:endParaRPr lang="en-001" sz="2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709567-BAC7-2B94-B5FE-6889F4FDDC6E}"/>
              </a:ext>
            </a:extLst>
          </p:cNvPr>
          <p:cNvSpPr/>
          <p:nvPr/>
        </p:nvSpPr>
        <p:spPr>
          <a:xfrm>
            <a:off x="1844040" y="1618904"/>
            <a:ext cx="8503920" cy="5486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Collected the Dataset from </a:t>
            </a:r>
            <a:r>
              <a:rPr lang="en-US" sz="2000" dirty="0" err="1">
                <a:solidFill>
                  <a:schemeClr val="tx1"/>
                </a:solidFill>
              </a:rPr>
              <a:t>ApolloScape</a:t>
            </a:r>
            <a:r>
              <a:rPr lang="en-US" sz="2000" dirty="0">
                <a:solidFill>
                  <a:schemeClr val="tx1"/>
                </a:solidFill>
              </a:rPr>
              <a:t> Auto Authority</a:t>
            </a:r>
            <a:endParaRPr lang="en-001" sz="2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E39236-B6B2-FBEB-CED2-CABD7DD665E4}"/>
              </a:ext>
            </a:extLst>
          </p:cNvPr>
          <p:cNvSpPr/>
          <p:nvPr/>
        </p:nvSpPr>
        <p:spPr>
          <a:xfrm>
            <a:off x="1844040" y="3032234"/>
            <a:ext cx="8503920" cy="5486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Understood the all training and testing data file</a:t>
            </a:r>
            <a:endParaRPr lang="en-001" sz="2000" dirty="0">
              <a:solidFill>
                <a:schemeClr val="tx1"/>
              </a:solidFill>
            </a:endParaRP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955D8072-1946-B1C3-C9EF-FF10CB3646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7" name="Footer Placeholder 11">
            <a:extLst>
              <a:ext uri="{FF2B5EF4-FFF2-40B4-BE49-F238E27FC236}">
                <a16:creationId xmlns:a16="http://schemas.microsoft.com/office/drawing/2014/main" id="{2ABECB8A-3AFA-5D83-4E53-20BB15807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3A72B64B-D7D8-8EB4-5D8C-B379BA755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15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8287990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50BD5A-6330-39F2-B6F5-E2255F50A23A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FBD344-38CB-E419-CE1F-D4304BCC4253}"/>
              </a:ext>
            </a:extLst>
          </p:cNvPr>
          <p:cNvSpPr/>
          <p:nvPr/>
        </p:nvSpPr>
        <p:spPr>
          <a:xfrm>
            <a:off x="811592" y="2076995"/>
            <a:ext cx="2472271" cy="252112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Apply LSTM Architecture to Train with the Dataset for mixed traffic agents</a:t>
            </a:r>
            <a:endParaRPr lang="en-001" sz="24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9BBE22-57B8-5110-AC2B-D7E5F2E7ADD8}"/>
              </a:ext>
            </a:extLst>
          </p:cNvPr>
          <p:cNvSpPr/>
          <p:nvPr/>
        </p:nvSpPr>
        <p:spPr>
          <a:xfrm>
            <a:off x="4660290" y="2076995"/>
            <a:ext cx="2472271" cy="252113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Evaluate Model and Calculate Prediction Error</a:t>
            </a:r>
            <a:endParaRPr lang="en-001" sz="240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4519B4-C6CD-84E9-74B5-E4E85FB732E7}"/>
              </a:ext>
            </a:extLst>
          </p:cNvPr>
          <p:cNvSpPr/>
          <p:nvPr/>
        </p:nvSpPr>
        <p:spPr>
          <a:xfrm>
            <a:off x="8508989" y="2076995"/>
            <a:ext cx="2472271" cy="252112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Reduce Prediction Error</a:t>
            </a:r>
            <a:endParaRPr lang="en-001" sz="2400" dirty="0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0F2845A-114B-82B9-3D76-5363BFE7A927}"/>
              </a:ext>
            </a:extLst>
          </p:cNvPr>
          <p:cNvSpPr/>
          <p:nvPr/>
        </p:nvSpPr>
        <p:spPr>
          <a:xfrm>
            <a:off x="3605959" y="3105693"/>
            <a:ext cx="732234" cy="46373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D1B1B99-FAEC-6051-00D3-D25FFAEC563E}"/>
              </a:ext>
            </a:extLst>
          </p:cNvPr>
          <p:cNvSpPr/>
          <p:nvPr/>
        </p:nvSpPr>
        <p:spPr>
          <a:xfrm>
            <a:off x="7454658" y="3095899"/>
            <a:ext cx="732234" cy="46373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066B8D6-6C60-8138-1E0A-7485D6286E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F9F2161-E335-AB68-A51F-988C93D0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2B20FED-322C-08B2-DC1C-F061D17F2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16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8248184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BC9900-B242-CBD7-59FB-C9C292917987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D69FC-729C-1AFE-CD37-7E584480C99F}"/>
              </a:ext>
            </a:extLst>
          </p:cNvPr>
          <p:cNvSpPr txBox="1"/>
          <p:nvPr/>
        </p:nvSpPr>
        <p:spPr>
          <a:xfrm>
            <a:off x="875211" y="1593669"/>
            <a:ext cx="110903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	</a:t>
            </a:r>
            <a:r>
              <a:rPr lang="en-US" dirty="0">
                <a:hlinkClick r:id="rId2"/>
              </a:rPr>
              <a:t>https://c8.alamy.com/comp/2GDM3KX/isometric-city-crossroad-with-cars-road-intersection-traffic-jam-urban-downtown-street-with-transport-and-people-vector-illustration-public-and-private-transport-in-residential-area-2GDM3KX.jpg</a:t>
            </a:r>
            <a:endParaRPr lang="en-US" dirty="0"/>
          </a:p>
          <a:p>
            <a:endParaRPr lang="en-US" dirty="0"/>
          </a:p>
          <a:p>
            <a:r>
              <a:rPr lang="en-US" dirty="0"/>
              <a:t>[2] </a:t>
            </a:r>
            <a:r>
              <a:rPr lang="en-US" dirty="0" err="1"/>
              <a:t>Yuexin</a:t>
            </a:r>
            <a:r>
              <a:rPr lang="en-US" dirty="0"/>
              <a:t> Ma, </a:t>
            </a:r>
            <a:r>
              <a:rPr lang="en-US" dirty="0" err="1"/>
              <a:t>Xinge</a:t>
            </a:r>
            <a:r>
              <a:rPr lang="en-US" dirty="0"/>
              <a:t> Zhu, </a:t>
            </a:r>
            <a:r>
              <a:rPr lang="en-US" dirty="0" err="1"/>
              <a:t>Sibo</a:t>
            </a:r>
            <a:r>
              <a:rPr lang="en-US" dirty="0"/>
              <a:t> Zhang, </a:t>
            </a:r>
            <a:r>
              <a:rPr lang="en-US" dirty="0" err="1"/>
              <a:t>Ruigang</a:t>
            </a:r>
            <a:r>
              <a:rPr lang="en-US" dirty="0"/>
              <a:t> Yang, </a:t>
            </a:r>
            <a:r>
              <a:rPr lang="en-US" dirty="0" err="1"/>
              <a:t>Wenping</a:t>
            </a:r>
            <a:r>
              <a:rPr lang="en-US" dirty="0"/>
              <a:t> Wang, Dinesh Manocha4</a:t>
            </a:r>
          </a:p>
          <a:p>
            <a:endParaRPr lang="en-US" dirty="0"/>
          </a:p>
          <a:p>
            <a:r>
              <a:rPr lang="en-US" dirty="0"/>
              <a:t>[3] </a:t>
            </a:r>
            <a:r>
              <a:rPr lang="en-US" dirty="0" err="1"/>
              <a:t>Chiyu</a:t>
            </a:r>
            <a:r>
              <a:rPr lang="en-US" dirty="0"/>
              <a:t> Dong, </a:t>
            </a:r>
            <a:r>
              <a:rPr lang="en-US" dirty="0" err="1"/>
              <a:t>Yilun</a:t>
            </a:r>
            <a:r>
              <a:rPr lang="en-US" dirty="0"/>
              <a:t> Chen and John M. Dolan</a:t>
            </a:r>
          </a:p>
          <a:p>
            <a:endParaRPr lang="en-US" dirty="0"/>
          </a:p>
          <a:p>
            <a:r>
              <a:rPr lang="en-US" dirty="0"/>
              <a:t>[4] </a:t>
            </a:r>
            <a:r>
              <a:rPr lang="en-US" dirty="0" err="1"/>
              <a:t>Jiacheng</a:t>
            </a:r>
            <a:r>
              <a:rPr lang="en-US" dirty="0"/>
              <a:t> Zhu, </a:t>
            </a:r>
            <a:r>
              <a:rPr lang="en-US" dirty="0" err="1"/>
              <a:t>Shenghao</a:t>
            </a:r>
            <a:r>
              <a:rPr lang="en-US" dirty="0"/>
              <a:t> Qin, </a:t>
            </a:r>
            <a:r>
              <a:rPr lang="en-US" dirty="0" err="1"/>
              <a:t>Wenshuo</a:t>
            </a:r>
            <a:r>
              <a:rPr lang="en-US" dirty="0"/>
              <a:t> Wang, Member, IEEE, and Ding Zhao</a:t>
            </a:r>
          </a:p>
          <a:p>
            <a:endParaRPr lang="en-US" dirty="0"/>
          </a:p>
          <a:p>
            <a:r>
              <a:rPr lang="en-US" dirty="0"/>
              <a:t>[5] </a:t>
            </a:r>
            <a:r>
              <a:rPr lang="en-US" dirty="0">
                <a:hlinkClick r:id="rId3"/>
              </a:rPr>
              <a:t>https://apolloscape.auto/trajectory.html</a:t>
            </a:r>
            <a:endParaRPr lang="en-US" dirty="0"/>
          </a:p>
          <a:p>
            <a:endParaRPr lang="en-US" dirty="0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3BD45CA8-724E-26A1-4B6B-68D4CDE7F8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8" name="Footer Placeholder 11">
            <a:extLst>
              <a:ext uri="{FF2B5EF4-FFF2-40B4-BE49-F238E27FC236}">
                <a16:creationId xmlns:a16="http://schemas.microsoft.com/office/drawing/2014/main" id="{BE70989A-BCDE-73EF-F87D-E4C0A524C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A58957E6-35D2-9D48-23A1-CE167A927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17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6191693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52F35A-3CB1-954E-CF0F-B7BE140D89ED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3B2D2-CF8C-8E5F-2BC9-66053261767E}"/>
              </a:ext>
            </a:extLst>
          </p:cNvPr>
          <p:cNvSpPr txBox="1"/>
          <p:nvPr/>
        </p:nvSpPr>
        <p:spPr>
          <a:xfrm>
            <a:off x="3386671" y="2409039"/>
            <a:ext cx="76025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Thank You</a:t>
            </a:r>
            <a:endParaRPr lang="en-001" sz="9600" dirty="0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2479181A-4514-E99D-8A58-25199F8DC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8" name="Footer Placeholder 11">
            <a:extLst>
              <a:ext uri="{FF2B5EF4-FFF2-40B4-BE49-F238E27FC236}">
                <a16:creationId xmlns:a16="http://schemas.microsoft.com/office/drawing/2014/main" id="{4DEF76B8-F7CC-1B8A-3943-59858739C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2B45591F-7621-345B-BDB4-CF9A2E5C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18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7929343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3B5A80-B59F-5DCE-242E-7D1F677C5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BCC1D-B827-42E4-ADC5-90AB073CF5A4}" type="datetime1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FACECB-9B38-4DAB-05DD-D4BA3FBE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F37D2-B0A2-8B41-EC7C-E54CD5CEE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0F4144-DBA9-EC5F-E413-409BFFBAE50E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E0827-3D19-7C21-F466-BBE437229B94}"/>
              </a:ext>
            </a:extLst>
          </p:cNvPr>
          <p:cNvSpPr txBox="1"/>
          <p:nvPr/>
        </p:nvSpPr>
        <p:spPr>
          <a:xfrm>
            <a:off x="4745208" y="2487417"/>
            <a:ext cx="4150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Q/A</a:t>
            </a:r>
            <a:endParaRPr lang="en-001" sz="9600" dirty="0"/>
          </a:p>
        </p:txBody>
      </p:sp>
    </p:spTree>
    <p:extLst>
      <p:ext uri="{BB962C8B-B14F-4D97-AF65-F5344CB8AC3E}">
        <p14:creationId xmlns:p14="http://schemas.microsoft.com/office/powerpoint/2010/main" val="20004363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F461C4-2421-4ACF-85A5-09B4BC3A3153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4A8CBD-32EF-4B08-99FE-0ABA4998291A}"/>
              </a:ext>
            </a:extLst>
          </p:cNvPr>
          <p:cNvSpPr txBox="1"/>
          <p:nvPr/>
        </p:nvSpPr>
        <p:spPr>
          <a:xfrm>
            <a:off x="1426754" y="1390696"/>
            <a:ext cx="74398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9100" lvl="0" indent="-285750">
              <a:buClr>
                <a:schemeClr val="dk1"/>
              </a:buClr>
              <a:buSzPts val="15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Introduction </a:t>
            </a:r>
          </a:p>
          <a:p>
            <a:pPr marL="457200" lvl="0" indent="-323850">
              <a:buClr>
                <a:schemeClr val="dk1"/>
              </a:buClr>
              <a:buSzPts val="1500"/>
              <a:buFont typeface="Georgia"/>
              <a:buChar char="❏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Literature Review </a:t>
            </a:r>
          </a:p>
          <a:p>
            <a:pPr marL="457200" lvl="0" indent="-323850">
              <a:buClr>
                <a:schemeClr val="dk1"/>
              </a:buClr>
              <a:buSzPts val="1500"/>
              <a:buFont typeface="Georgia"/>
              <a:buChar char="❏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Challenges</a:t>
            </a:r>
          </a:p>
          <a:p>
            <a:pPr marL="457200" lvl="0" indent="-323850">
              <a:buClr>
                <a:schemeClr val="dk1"/>
              </a:buClr>
              <a:buSzPts val="1500"/>
              <a:buFont typeface="Georgia"/>
              <a:buChar char="❏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Objectives</a:t>
            </a:r>
          </a:p>
          <a:p>
            <a:pPr marL="457200" indent="-323850">
              <a:buClr>
                <a:schemeClr val="dk1"/>
              </a:buClr>
              <a:buSzPts val="1500"/>
              <a:buFont typeface="Georgia"/>
              <a:buChar char="❏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Methodology  </a:t>
            </a:r>
          </a:p>
          <a:p>
            <a:pPr marL="457200" lvl="0" indent="-323850">
              <a:buClr>
                <a:schemeClr val="dk1"/>
              </a:buClr>
              <a:buSzPts val="1500"/>
              <a:buFont typeface="Georgia"/>
              <a:buChar char="❏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Dataset Details</a:t>
            </a:r>
          </a:p>
          <a:p>
            <a:pPr marL="457200" lvl="0" indent="-323850">
              <a:buClr>
                <a:schemeClr val="dk1"/>
              </a:buClr>
              <a:buSzPts val="1500"/>
              <a:buFont typeface="Georgia"/>
              <a:buChar char="❏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Results</a:t>
            </a:r>
          </a:p>
          <a:p>
            <a:pPr marL="457200" lvl="0" indent="-323850">
              <a:buClr>
                <a:schemeClr val="dk1"/>
              </a:buClr>
              <a:buSzPts val="1500"/>
              <a:buFont typeface="Georgia"/>
              <a:buChar char="❏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Conclusion</a:t>
            </a:r>
          </a:p>
          <a:p>
            <a:pPr marL="457200" lvl="0" indent="-323850">
              <a:buClr>
                <a:schemeClr val="dk1"/>
              </a:buClr>
              <a:buSzPts val="1500"/>
              <a:buFont typeface="Georgia"/>
              <a:buChar char="❏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Future Work</a:t>
            </a:r>
          </a:p>
          <a:p>
            <a:pPr marL="457200" lvl="0" indent="-323850">
              <a:buClr>
                <a:schemeClr val="dk1"/>
              </a:buClr>
              <a:buSzPts val="1500"/>
              <a:buFont typeface="Georgia"/>
              <a:buChar char="❏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References</a:t>
            </a:r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060AE8BB-6CFB-CDC6-AA77-5C4C46A074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EBD13C07-B0C7-6F27-FF1C-467FD759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44ADFF67-CB20-92A8-617E-351314C54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2654870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E43483-A08F-C38A-06D6-6D1BBE613566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62923-4CA7-1815-E915-5D4685AE5AC2}"/>
              </a:ext>
            </a:extLst>
          </p:cNvPr>
          <p:cNvSpPr txBox="1"/>
          <p:nvPr/>
        </p:nvSpPr>
        <p:spPr>
          <a:xfrm>
            <a:off x="382461" y="1018673"/>
            <a:ext cx="114002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Trajectory refers to a path that a vehicle moves through space over time.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of an autonomous vehicle, trajectory not only the route but also it’s motion—speed, acceleration, and direction etc.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DBFC37-95F7-DBB1-AB0A-C381A48D7B33}"/>
              </a:ext>
            </a:extLst>
          </p:cNvPr>
          <p:cNvSpPr txBox="1"/>
          <p:nvPr/>
        </p:nvSpPr>
        <p:spPr>
          <a:xfrm>
            <a:off x="3989355" y="5432342"/>
            <a:ext cx="4186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 – 1: Some trajectories of various vehicle [5]</a:t>
            </a:r>
            <a:endParaRPr lang="en-001" sz="1600" dirty="0"/>
          </a:p>
        </p:txBody>
      </p:sp>
      <p:pic>
        <p:nvPicPr>
          <p:cNvPr id="4" name="Picture 3" descr="A car and bicycle in front of a building&#10;&#10;Description automatically generated">
            <a:extLst>
              <a:ext uri="{FF2B5EF4-FFF2-40B4-BE49-F238E27FC236}">
                <a16:creationId xmlns:a16="http://schemas.microsoft.com/office/drawing/2014/main" id="{D4509A06-45C0-7393-17BF-050FE1493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355" y="3074946"/>
            <a:ext cx="3562832" cy="2007062"/>
          </a:xfrm>
          <a:prstGeom prst="rect">
            <a:avLst/>
          </a:prstGeom>
        </p:spPr>
      </p:pic>
      <p:pic>
        <p:nvPicPr>
          <p:cNvPr id="6" name="Picture 5" descr="A group of people on a road&#10;&#10;Description automatically generated">
            <a:extLst>
              <a:ext uri="{FF2B5EF4-FFF2-40B4-BE49-F238E27FC236}">
                <a16:creationId xmlns:a16="http://schemas.microsoft.com/office/drawing/2014/main" id="{57EC4594-FFDD-0B5D-0B31-51BE3D1A0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133" y="3074946"/>
            <a:ext cx="3562832" cy="2007062"/>
          </a:xfrm>
          <a:prstGeom prst="rect">
            <a:avLst/>
          </a:prstGeom>
        </p:spPr>
      </p:pic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D964E19D-C278-EF50-2D5E-EB6D679775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3C3BB24-25F4-10FC-6258-36473170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4" name="Slide Number Placeholder 12">
            <a:extLst>
              <a:ext uri="{FF2B5EF4-FFF2-40B4-BE49-F238E27FC236}">
                <a16:creationId xmlns:a16="http://schemas.microsoft.com/office/drawing/2014/main" id="{B0F8D79B-45B8-2361-3B8C-41E3DB7CF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4423182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999A98-CD73-E886-AD8C-CC791524F172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(CONT’D)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ACE9D-AFAD-1F63-1AE2-B809B33B6FAE}"/>
              </a:ext>
            </a:extLst>
          </p:cNvPr>
          <p:cNvSpPr txBox="1"/>
          <p:nvPr/>
        </p:nvSpPr>
        <p:spPr>
          <a:xfrm>
            <a:off x="669844" y="1161584"/>
            <a:ext cx="10446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 traffic environment consists of different types of road users, such as pedestrians, bicycles, motorcycles, cars, and buses, share the same space and interact with each other.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09CDA-9D77-01A7-BB20-CAE79853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598" y="2419931"/>
            <a:ext cx="4822804" cy="3224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172166-3D87-C10E-2D46-15DAE3690CDC}"/>
              </a:ext>
            </a:extLst>
          </p:cNvPr>
          <p:cNvSpPr txBox="1"/>
          <p:nvPr/>
        </p:nvSpPr>
        <p:spPr>
          <a:xfrm>
            <a:off x="4433851" y="5713421"/>
            <a:ext cx="4186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 – 2: Mixed Traffic Environment [1]</a:t>
            </a:r>
            <a:endParaRPr lang="en-001" sz="1600" dirty="0"/>
          </a:p>
        </p:txBody>
      </p:sp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D58D763C-F69B-EAF2-7EB8-B16960C9D0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11" name="Footer Placeholder 11">
            <a:extLst>
              <a:ext uri="{FF2B5EF4-FFF2-40B4-BE49-F238E27FC236}">
                <a16:creationId xmlns:a16="http://schemas.microsoft.com/office/drawing/2014/main" id="{65C858DD-D918-FC6D-89E8-582E739E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49B82D66-5287-4927-14E4-3CB603C23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0710544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A4A6C1-A1AF-17A6-38B1-C863586E0916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AB10AA-44D7-FF1F-FE0C-B6993F92AB07}"/>
              </a:ext>
            </a:extLst>
          </p:cNvPr>
          <p:cNvSpPr txBox="1"/>
          <p:nvPr/>
        </p:nvSpPr>
        <p:spPr>
          <a:xfrm>
            <a:off x="367937" y="1045028"/>
            <a:ext cx="1145612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TrafficPredict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Trajectory Prediction for Heterogeneous Traffic-Agents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br>
              <a:rPr lang="en-US" dirty="0"/>
            </a:br>
            <a:endParaRPr lang="en-001" dirty="0"/>
          </a:p>
        </p:txBody>
      </p:sp>
      <p:sp>
        <p:nvSpPr>
          <p:cNvPr id="14" name="Google Shape;113;p18">
            <a:extLst>
              <a:ext uri="{FF2B5EF4-FFF2-40B4-BE49-F238E27FC236}">
                <a16:creationId xmlns:a16="http://schemas.microsoft.com/office/drawing/2014/main" id="{7AC8D4F0-5B26-FE0C-13BB-2A986B6EE46A}"/>
              </a:ext>
            </a:extLst>
          </p:cNvPr>
          <p:cNvSpPr txBox="1"/>
          <p:nvPr/>
        </p:nvSpPr>
        <p:spPr>
          <a:xfrm>
            <a:off x="662319" y="2067432"/>
            <a:ext cx="11161744" cy="37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Performances</a:t>
            </a:r>
            <a:r>
              <a:rPr lang="en-GB" sz="2800" b="1" dirty="0">
                <a:solidFill>
                  <a:srgbClr val="4C1130"/>
                </a:solidFill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:</a:t>
            </a:r>
            <a:endParaRPr sz="2800" b="1" dirty="0">
              <a:solidFill>
                <a:srgbClr val="4C1130"/>
              </a:solidFill>
              <a:latin typeface="Times New Roman" panose="02020603050405020304" pitchFamily="18" charset="0"/>
              <a:ea typeface="Roboto" panose="02000000000000000000"/>
              <a:cs typeface="Times New Roman" panose="02020603050405020304" pitchFamily="18" charset="0"/>
              <a:sym typeface="Roboto" panose="02000000000000000000"/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sz="2000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Using previous state-of-the-art approaches in accuracy for trajectory prediction in heterogeneous traffic</a:t>
            </a: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sz="2000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Offer real-time performance without assumptions about traffic conditions or the number of agents. </a:t>
            </a:r>
          </a:p>
          <a:p>
            <a:pPr marL="14605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GB" sz="2800" b="1" dirty="0">
                <a:solidFill>
                  <a:srgbClr val="4C1130"/>
                </a:solidFill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:</a:t>
            </a: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sz="2000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The accuracy varies with traffic conditions and the historical data available.</a:t>
            </a: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sz="2000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Future improvements will consider additional constraints such as lane directions, traffic signals, and rules.</a:t>
            </a:r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4464F20A-183A-2C2F-17A3-E710FB605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10" name="Footer Placeholder 11">
            <a:extLst>
              <a:ext uri="{FF2B5EF4-FFF2-40B4-BE49-F238E27FC236}">
                <a16:creationId xmlns:a16="http://schemas.microsoft.com/office/drawing/2014/main" id="{FCFE3E27-AC1A-41D3-F058-810EDABD9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2FE989F1-6C0E-A901-2822-A578384F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5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829155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D940D4-928A-9C43-1A5F-4DA01FA375A3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(CONT’D)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8868D-F014-921F-3733-44CEF809EB43}"/>
              </a:ext>
            </a:extLst>
          </p:cNvPr>
          <p:cNvSpPr txBox="1"/>
          <p:nvPr/>
        </p:nvSpPr>
        <p:spPr>
          <a:xfrm>
            <a:off x="367937" y="1045028"/>
            <a:ext cx="1145612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Interactive Trajectory Prediction for Autonomous Driving via</a:t>
            </a:r>
          </a:p>
          <a:p>
            <a:r>
              <a:rPr lang="en-US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Recurrent Meta Program Induction Network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br>
              <a:rPr lang="en-US" dirty="0"/>
            </a:br>
            <a:endParaRPr lang="en-001" dirty="0"/>
          </a:p>
        </p:txBody>
      </p:sp>
      <p:sp>
        <p:nvSpPr>
          <p:cNvPr id="7" name="Google Shape;113;p18">
            <a:extLst>
              <a:ext uri="{FF2B5EF4-FFF2-40B4-BE49-F238E27FC236}">
                <a16:creationId xmlns:a16="http://schemas.microsoft.com/office/drawing/2014/main" id="{C5FAA50C-5316-947B-F002-711CA689C34B}"/>
              </a:ext>
            </a:extLst>
          </p:cNvPr>
          <p:cNvSpPr txBox="1"/>
          <p:nvPr/>
        </p:nvSpPr>
        <p:spPr>
          <a:xfrm>
            <a:off x="662318" y="2119684"/>
            <a:ext cx="11068127" cy="355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Performances</a:t>
            </a:r>
            <a:r>
              <a:rPr lang="en-GB" sz="2800" b="1" dirty="0">
                <a:solidFill>
                  <a:srgbClr val="4C1130"/>
                </a:solidFill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 :</a:t>
            </a:r>
            <a:endParaRPr sz="2800" b="1" dirty="0">
              <a:solidFill>
                <a:srgbClr val="4C1130"/>
              </a:solidFill>
              <a:latin typeface="Times New Roman" panose="02020603050405020304" pitchFamily="18" charset="0"/>
              <a:ea typeface="Roboto" panose="02000000000000000000"/>
              <a:cs typeface="Times New Roman" panose="02020603050405020304" pitchFamily="18" charset="0"/>
              <a:sym typeface="Roboto" panose="02000000000000000000"/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Use traditional kernel methods in predicting the trajectory of human-driven cars, achieving lower mean error rates in trajectory prediction for both longitudinal and lateral directions.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GB" sz="2800" b="1" dirty="0">
                <a:solidFill>
                  <a:srgbClr val="4C1130"/>
                </a:solidFill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:</a:t>
            </a: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Future developments are needed for a more advanced generator and observer structure to further reduce prediction errors and to extend the framework to more general scenarios, such as turns at intersections and highway merging.</a:t>
            </a:r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275DE366-CD1A-F673-9008-48B1CE116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9" name="Footer Placeholder 11">
            <a:extLst>
              <a:ext uri="{FF2B5EF4-FFF2-40B4-BE49-F238E27FC236}">
                <a16:creationId xmlns:a16="http://schemas.microsoft.com/office/drawing/2014/main" id="{6690C1DB-FDC5-696F-AA57-D4BD2591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3DF0EECF-53D1-4052-1961-E6331EF3A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6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5143558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1785A0-B7C1-2434-77F6-9776A410A8F5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(CONT’D)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C5A6A-A26A-8E1F-610A-EC0E49B1CE03}"/>
              </a:ext>
            </a:extLst>
          </p:cNvPr>
          <p:cNvSpPr txBox="1"/>
          <p:nvPr/>
        </p:nvSpPr>
        <p:spPr>
          <a:xfrm>
            <a:off x="367937" y="1045028"/>
            <a:ext cx="1145612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Trajectory Prediction for Autonomous Vehicles with Attentive Recurrent Neural Process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br>
              <a:rPr lang="en-US" dirty="0"/>
            </a:br>
            <a:endParaRPr lang="en-001" dirty="0"/>
          </a:p>
        </p:txBody>
      </p:sp>
      <p:sp>
        <p:nvSpPr>
          <p:cNvPr id="8" name="Google Shape;113;p18">
            <a:extLst>
              <a:ext uri="{FF2B5EF4-FFF2-40B4-BE49-F238E27FC236}">
                <a16:creationId xmlns:a16="http://schemas.microsoft.com/office/drawing/2014/main" id="{A8239056-0F4B-AD3D-DF78-24A22AB09E78}"/>
              </a:ext>
            </a:extLst>
          </p:cNvPr>
          <p:cNvSpPr txBox="1"/>
          <p:nvPr/>
        </p:nvSpPr>
        <p:spPr>
          <a:xfrm>
            <a:off x="662319" y="2080495"/>
            <a:ext cx="10867362" cy="355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Performances</a:t>
            </a:r>
            <a:r>
              <a:rPr lang="en-GB" sz="2800" b="1" dirty="0">
                <a:solidFill>
                  <a:srgbClr val="4C1130"/>
                </a:solidFill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 :</a:t>
            </a:r>
            <a:endParaRPr sz="2800" b="1" dirty="0">
              <a:solidFill>
                <a:srgbClr val="4C1130"/>
              </a:solidFill>
              <a:latin typeface="Times New Roman" panose="02020603050405020304" pitchFamily="18" charset="0"/>
              <a:ea typeface="Roboto" panose="02000000000000000000"/>
              <a:cs typeface="Times New Roman" panose="02020603050405020304" pitchFamily="18" charset="0"/>
              <a:sym typeface="Roboto" panose="02000000000000000000"/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The Attentive Recurrent Neural Process (ARNP) proposed in the paper effectively captures sequential information traffic scenarios.</a:t>
            </a: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ARNP outperforms several previous approaches in terms of prediction accuracy, variance, and probability expressiveness by predicting an explicit distribution.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GB" sz="2800" b="1" dirty="0">
                <a:solidFill>
                  <a:srgbClr val="4C1130"/>
                </a:solidFill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:</a:t>
            </a: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Future developments are needed for better recognize and adapt to poorly understood traffic.</a:t>
            </a:r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2FC01B9E-016A-9B40-86BE-7DA053CA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9" name="Footer Placeholder 11">
            <a:extLst>
              <a:ext uri="{FF2B5EF4-FFF2-40B4-BE49-F238E27FC236}">
                <a16:creationId xmlns:a16="http://schemas.microsoft.com/office/drawing/2014/main" id="{FD50B580-9F67-305E-4435-CE4F81504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53BD20F0-AFC8-9986-9685-B49CBCBFA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7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738351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2756E4C-C461-76C1-AED6-15EC60715135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75328686-F327-2787-B0A2-293625E484B0}"/>
              </a:ext>
            </a:extLst>
          </p:cNvPr>
          <p:cNvSpPr/>
          <p:nvPr/>
        </p:nvSpPr>
        <p:spPr>
          <a:xfrm>
            <a:off x="564323" y="940461"/>
            <a:ext cx="3213463" cy="3030582"/>
          </a:xfrm>
          <a:prstGeom prst="irregularSeal1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Work on Urban Areas</a:t>
            </a:r>
            <a:endParaRPr lang="en-001" sz="2000" b="1" dirty="0">
              <a:solidFill>
                <a:schemeClr val="tx1"/>
              </a:solidFill>
            </a:endParaRPr>
          </a:p>
        </p:txBody>
      </p:sp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CFEA23FF-1BEE-839E-DC3C-B4A317931332}"/>
              </a:ext>
            </a:extLst>
          </p:cNvPr>
          <p:cNvSpPr/>
          <p:nvPr/>
        </p:nvSpPr>
        <p:spPr>
          <a:xfrm>
            <a:off x="4666611" y="1792980"/>
            <a:ext cx="3213463" cy="3030582"/>
          </a:xfrm>
          <a:prstGeom prst="irregularSeal1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Deals with Mixed Traffic Agents</a:t>
            </a:r>
            <a:endParaRPr lang="en-001" sz="2000" b="1" dirty="0">
              <a:solidFill>
                <a:schemeClr val="tx1"/>
              </a:solidFill>
            </a:endParaRPr>
          </a:p>
        </p:txBody>
      </p:sp>
      <p:sp>
        <p:nvSpPr>
          <p:cNvPr id="5" name="Explosion: 8 Points 4">
            <a:extLst>
              <a:ext uri="{FF2B5EF4-FFF2-40B4-BE49-F238E27FC236}">
                <a16:creationId xmlns:a16="http://schemas.microsoft.com/office/drawing/2014/main" id="{C086D1F6-E567-DBBB-C1CD-5513800D3075}"/>
              </a:ext>
            </a:extLst>
          </p:cNvPr>
          <p:cNvSpPr/>
          <p:nvPr/>
        </p:nvSpPr>
        <p:spPr>
          <a:xfrm>
            <a:off x="8508989" y="3308271"/>
            <a:ext cx="3213463" cy="3030582"/>
          </a:xfrm>
          <a:prstGeom prst="irregularSeal1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Reduce Prediction Error</a:t>
            </a:r>
            <a:endParaRPr lang="en-001" sz="2000" b="1" dirty="0">
              <a:solidFill>
                <a:schemeClr val="tx1"/>
              </a:solidFill>
            </a:endParaRP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2EA70634-B068-8EEA-6298-27A1F163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10" name="Footer Placeholder 11">
            <a:extLst>
              <a:ext uri="{FF2B5EF4-FFF2-40B4-BE49-F238E27FC236}">
                <a16:creationId xmlns:a16="http://schemas.microsoft.com/office/drawing/2014/main" id="{7FAD24EC-2624-1CEC-B061-BCA9327FC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0A2941C7-425E-4340-4B84-7E25E79E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8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125844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325008-4CFA-911E-BDD7-EDBB0569AE30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02B54D-BB85-20B5-E0B4-536390376F43}"/>
              </a:ext>
            </a:extLst>
          </p:cNvPr>
          <p:cNvSpPr txBox="1"/>
          <p:nvPr/>
        </p:nvSpPr>
        <p:spPr>
          <a:xfrm>
            <a:off x="932015" y="1597729"/>
            <a:ext cx="9836331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Deals with mixed traffic environment consists of various cars, bicycles, bikes, buses, pedestrians, traffic lights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an urban areas.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increasing the accuracy of the model is an obligatory part of my work.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001" dirty="0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B7AC0318-343B-F721-73EB-ADD7703B50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9082C0E9-9C70-DF60-5030-D2A941A99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8885669A-DC7B-3FA5-B0DC-6ADA0D95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9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0026849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2642</TotalTime>
  <Words>1143</Words>
  <Application>Microsoft Office PowerPoint</Application>
  <PresentationFormat>Widescreen</PresentationFormat>
  <Paragraphs>207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Georgia</vt:lpstr>
      <vt:lpstr>Roboto</vt:lpstr>
      <vt:lpstr>Times New Roman</vt:lpstr>
      <vt:lpstr>Wingdings</vt:lpstr>
      <vt:lpstr>Retrospect</vt:lpstr>
      <vt:lpstr>Tentative Title: Integrative Trajectory Forecasting for Autonomous Vehicles in Mixed Traffic Environments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Title: mLoc‑mRNA: predicting multiple sub‑cellular localization of mRNAs using random forest algorithm coupled with feature selection via elastic net</dc:title>
  <dc:creator>Rupak Chandra Bhowmick</dc:creator>
  <cp:lastModifiedBy>Nazmul Hossain Shanto</cp:lastModifiedBy>
  <cp:revision>82</cp:revision>
  <dcterms:created xsi:type="dcterms:W3CDTF">2023-03-09T08:28:36Z</dcterms:created>
  <dcterms:modified xsi:type="dcterms:W3CDTF">2023-11-27T07:18:47Z</dcterms:modified>
</cp:coreProperties>
</file>